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pos="3792">
          <p15:clr>
            <a:srgbClr val="A4A3A4"/>
          </p15:clr>
        </p15:guide>
        <p15:guide id="3" pos="3888">
          <p15:clr>
            <a:srgbClr val="A4A3A4"/>
          </p15:clr>
        </p15:guide>
        <p15:guide id="4" pos="3892">
          <p15:clr>
            <a:srgbClr val="A4A3A4"/>
          </p15:clr>
        </p15:guide>
        <p15:guide id="5" pos="7296">
          <p15:clr>
            <a:srgbClr val="A4A3A4"/>
          </p15:clr>
        </p15:guide>
        <p15:guide id="6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gkODEUQJLlSc4P+1XZv2JPL9o4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634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>
        <p:guide orient="horz" pos="912"/>
        <p:guide pos="3792"/>
        <p:guide pos="3888"/>
        <p:guide pos="3892"/>
        <p:guide pos="729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f7854efe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3f7854efe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9" name="Google Shape;159;g23f7854efeb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5" name="Google Shape;9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1" name="Google Shape;12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0" name="Google Shape;13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0" name="Google Shape;14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0" name="Google Shape;15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1" descr="AcademicBdlg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4459" y="207095"/>
            <a:ext cx="11663082" cy="6453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1"/>
          <p:cNvSpPr/>
          <p:nvPr/>
        </p:nvSpPr>
        <p:spPr>
          <a:xfrm>
            <a:off x="26445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51"/>
          <p:cNvSpPr/>
          <p:nvPr/>
        </p:nvSpPr>
        <p:spPr>
          <a:xfrm>
            <a:off x="11808669" y="2705301"/>
            <a:ext cx="118872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1"/>
          <p:cNvSpPr txBox="1"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1"/>
          <p:cNvSpPr txBox="1"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776" y="819398"/>
            <a:ext cx="896448" cy="73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ntent">
  <p:cSld name="Half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1"/>
          </p:nvPr>
        </p:nvSpPr>
        <p:spPr>
          <a:xfrm>
            <a:off x="609601" y="1478844"/>
            <a:ext cx="5384800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5" descr="PSCwall.ps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938" y="208038"/>
            <a:ext cx="11672125" cy="64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5"/>
          <p:cNvSpPr/>
          <p:nvPr/>
        </p:nvSpPr>
        <p:spPr>
          <a:xfrm>
            <a:off x="1060470" y="2093434"/>
            <a:ext cx="10071060" cy="26711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5"/>
          <p:cNvSpPr/>
          <p:nvPr/>
        </p:nvSpPr>
        <p:spPr>
          <a:xfrm>
            <a:off x="1060470" y="2742924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5"/>
          <p:cNvSpPr/>
          <p:nvPr/>
        </p:nvSpPr>
        <p:spPr>
          <a:xfrm>
            <a:off x="11003514" y="2758222"/>
            <a:ext cx="128016" cy="137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title"/>
          </p:nvPr>
        </p:nvSpPr>
        <p:spPr>
          <a:xfrm>
            <a:off x="1499616" y="2872522"/>
            <a:ext cx="919276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400"/>
              <a:buFont typeface="Arial"/>
              <a:buNone/>
              <a:defRPr sz="3400" b="1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4" name="Google Shape;54;p55" descr="TAM-LogoBo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4468" y="1424596"/>
            <a:ext cx="1303064" cy="130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l Content">
  <p:cSld name="Dual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6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body" idx="1"/>
          </p:nvPr>
        </p:nvSpPr>
        <p:spPr>
          <a:xfrm>
            <a:off x="609601" y="1478844"/>
            <a:ext cx="5384800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2"/>
          </p:nvPr>
        </p:nvSpPr>
        <p:spPr>
          <a:xfrm>
            <a:off x="6197599" y="1478844"/>
            <a:ext cx="5384800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8"/>
          <p:cNvSpPr txBox="1">
            <a:spLocks noGrp="1"/>
          </p:cNvSpPr>
          <p:nvPr>
            <p:ph type="title"/>
          </p:nvPr>
        </p:nvSpPr>
        <p:spPr>
          <a:xfrm>
            <a:off x="609600" y="96670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body" idx="1"/>
          </p:nvPr>
        </p:nvSpPr>
        <p:spPr>
          <a:xfrm>
            <a:off x="609600" y="2307098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body" idx="2"/>
          </p:nvPr>
        </p:nvSpPr>
        <p:spPr>
          <a:xfrm>
            <a:off x="609600" y="2946861"/>
            <a:ext cx="5386917" cy="31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body" idx="3"/>
          </p:nvPr>
        </p:nvSpPr>
        <p:spPr>
          <a:xfrm>
            <a:off x="6193378" y="2307098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body" idx="4"/>
          </p:nvPr>
        </p:nvSpPr>
        <p:spPr>
          <a:xfrm>
            <a:off x="6193378" y="2946861"/>
            <a:ext cx="5389033" cy="31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609600" y="97983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609600" y="2122834"/>
            <a:ext cx="10972800" cy="400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50"/>
          <p:cNvCxnSpPr/>
          <p:nvPr/>
        </p:nvCxnSpPr>
        <p:spPr>
          <a:xfrm>
            <a:off x="203205" y="6575107"/>
            <a:ext cx="9400417" cy="0"/>
          </a:xfrm>
          <a:prstGeom prst="straightConnector1">
            <a:avLst/>
          </a:prstGeom>
          <a:noFill/>
          <a:ln w="12700" cap="flat" cmpd="sng">
            <a:solidFill>
              <a:srgbClr val="E4002B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6" name="Google Shape;16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3823" y="231831"/>
            <a:ext cx="11424357" cy="92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0"/>
          <p:cNvSpPr/>
          <p:nvPr/>
        </p:nvSpPr>
        <p:spPr>
          <a:xfrm>
            <a:off x="383823" y="383114"/>
            <a:ext cx="120848" cy="5824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914400" y="2693989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Restaurant Revenue Prediction</a:t>
            </a:r>
            <a:endParaRPr/>
          </a:p>
        </p:txBody>
      </p:sp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1828800" y="4235390"/>
            <a:ext cx="8534400" cy="118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CSCE 421-200 Machine Learning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David Roh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>
            <a:off x="4082717" y="3859215"/>
            <a:ext cx="402656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f7854efeb_0_28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62" name="Google Shape;162;g23f7854efeb_0_28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8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Developed a machine learning model for predicting restaurant revenue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Gradient Boosting as the best-performing model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Room for improvement in feature engineering, model diversity, and addressing overfitting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/>
          </a:p>
        </p:txBody>
      </p:sp>
      <p:sp>
        <p:nvSpPr>
          <p:cNvPr id="163" name="Google Shape;163;g23f7854efeb_0_2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609600" y="1478850"/>
            <a:ext cx="54102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Importance of accurate revenue prediction in the restaurant industry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Complexity of predicting restaurant revenue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Motivation: data-driven approach for revenue prediction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Factors that make Restaurant Revenue Prediction difficult: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Economic conditions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Competition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Consumer behavior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External events</a:t>
            </a:r>
            <a:endParaRPr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622" y="1700997"/>
            <a:ext cx="4520275" cy="3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Kaggle competition (2015) and Taruto (2020) insights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Stanford study on predicting restaurant success using Yelp data (Kang &amp; Vo, 2016)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Gap in the literature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13" y="4585525"/>
            <a:ext cx="59721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3008675"/>
            <a:ext cx="5866301" cy="36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Problem Introduction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685800" y="1478850"/>
            <a:ext cx="54927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Training set of 137 Restaurants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Test set of 100000 Restaurants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 included: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Opening Date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City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City Type (Large or not)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Restaurant Type (Food Court, InLine, Drive Through, Mobile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37 Obfuscated Features (demographic, real estate, and commercial)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Target: Revenue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875" y="1244600"/>
            <a:ext cx="1716294" cy="527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514476"/>
            <a:ext cx="90106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643475" y="101600"/>
            <a:ext cx="791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Model Selection &amp; Hyperparameter Tuning</a:t>
            </a: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Models: Catboost, Random Forest, ElasticNet, Gradient Boosting, KNN, Lasso, LightGBM, Linear Regression, Ridge, SVR, Sequential Neural Network, and XGBoost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Ensemble stacking technique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325" y="2870497"/>
            <a:ext cx="8075999" cy="34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Evaluation Metrics</a:t>
            </a:r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US"/>
              <a:t>RMSE and R^2 metrics for model performance evaluation</a:t>
            </a: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475" y="2357450"/>
            <a:ext cx="3929375" cy="391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350" y="3467713"/>
            <a:ext cx="44958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body" idx="1"/>
          </p:nvPr>
        </p:nvSpPr>
        <p:spPr>
          <a:xfrm>
            <a:off x="609600" y="1478844"/>
            <a:ext cx="10972799" cy="464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Best performing model: Gradient Boosting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Reasonable performance: Random Forest, KNN, and LightGBM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Ensemble stacking not significantly improving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Potential overfitting issue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5" name="Google Shape;1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25" y="2923750"/>
            <a:ext cx="6480574" cy="35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450" y="3321850"/>
            <a:ext cx="3841925" cy="29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>
            <a:spLocks noGrp="1"/>
          </p:cNvSpPr>
          <p:nvPr>
            <p:ph type="title"/>
          </p:nvPr>
        </p:nvSpPr>
        <p:spPr>
          <a:xfrm>
            <a:off x="643466" y="101601"/>
            <a:ext cx="76877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Limitations and Future Directions</a:t>
            </a:r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609600" y="1478850"/>
            <a:ext cx="54102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5833"/>
              <a:buNone/>
            </a:pPr>
            <a:r>
              <a:rPr lang="en-US"/>
              <a:t>Limitations:</a:t>
            </a:r>
            <a:endParaRPr/>
          </a:p>
          <a:p>
            <a:pPr marL="457200" lvl="0" indent="-36957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Limited feature engineering: Despite some success, more advanced techniques could be explored.</a:t>
            </a:r>
            <a:endParaRPr/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Overfitting: Some models might perform well on the training data but not generalize well to unseen data.</a:t>
            </a:r>
            <a:endParaRPr/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Small dataset: The available data for training and validation is relatively small, potentially limiting model performance.</a:t>
            </a:r>
            <a:endParaRPr/>
          </a:p>
          <a:p>
            <a:pPr marL="457200" lvl="0" indent="-3695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Obfuscated features: The dataset includes obfuscated features, making it difficult to understand their impact on revenue prediction.</a:t>
            </a:r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6178550" y="1587475"/>
            <a:ext cx="5410200" cy="4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5833"/>
              <a:buNone/>
            </a:pPr>
            <a:r>
              <a:rPr lang="en-US" sz="1800" dirty="0"/>
              <a:t>Potential Improvements:</a:t>
            </a:r>
            <a:endParaRPr sz="1800" dirty="0"/>
          </a:p>
          <a:p>
            <a:pPr marL="457200" lvl="0" indent="-35814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Feature engineering: Investigate additional feature engineering techniques to improve model performance.</a:t>
            </a:r>
            <a:endParaRPr sz="1800" dirty="0"/>
          </a:p>
          <a:p>
            <a:pPr marL="457200" lvl="0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Diverse models: Explore a wider range of machine learning models to capture different relationships in the data.</a:t>
            </a:r>
            <a:endParaRPr sz="1800" dirty="0"/>
          </a:p>
          <a:p>
            <a:pPr marL="457200" lvl="0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Regularization: Implement unique regularization techniques to reduce overfitting and improve generalization.</a:t>
            </a:r>
            <a:endParaRPr sz="1800" dirty="0"/>
          </a:p>
          <a:p>
            <a:pPr marL="457200" lvl="0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 dirty="0"/>
              <a:t>Ensemble stacking: Experiment with different stacking techniques and algorithms to improve ensemble learning performance.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398</Words>
  <Application>Microsoft Macintosh PowerPoint</Application>
  <PresentationFormat>Widescreen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Georgia</vt:lpstr>
      <vt:lpstr>Office Theme</vt:lpstr>
      <vt:lpstr>Restaurant Revenue Prediction</vt:lpstr>
      <vt:lpstr>Introduction</vt:lpstr>
      <vt:lpstr>Literature Review</vt:lpstr>
      <vt:lpstr>Problem Introduction</vt:lpstr>
      <vt:lpstr>Proposed Solution</vt:lpstr>
      <vt:lpstr>Model Selection &amp; Hyperparameter Tuning</vt:lpstr>
      <vt:lpstr>Evaluation Metrics</vt:lpstr>
      <vt:lpstr>Results</vt:lpstr>
      <vt:lpstr>Limitations and Future Directions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Revenue Prediction</dc:title>
  <dc:creator>Larua Root</dc:creator>
  <cp:lastModifiedBy>Roh, David</cp:lastModifiedBy>
  <cp:revision>4</cp:revision>
  <dcterms:created xsi:type="dcterms:W3CDTF">2017-04-06T15:59:40Z</dcterms:created>
  <dcterms:modified xsi:type="dcterms:W3CDTF">2023-05-06T03:36:11Z</dcterms:modified>
</cp:coreProperties>
</file>